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Default Extension="png" ContentType="image/png"/>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viewProps.xml" ContentType="application/vnd.openxmlformats-officedocument.presentationml.viewProps+xml"/>
  <Default Extension="wmf" ContentType="image/x-wmf"/>
  <Override PartName="/ppt/slideMasters/slideMaster1.xml" ContentType="application/vnd.openxmlformats-officedocument.presentationml.slideMaster+xml"/>
  <Override PartName="/docProps/core.xml" ContentType="application/vnd.openxmlformats-package.core-properties+xml"/>
  <Default Extension="bin" ContentType="application/vnd.openxmlformats-officedocument.presentationml.printerSettings"/>
  <Default Extension="rels" ContentType="application/vnd.openxmlformats-package.relationships+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r:id="rId1"/>
  </p:sldMasterIdLst>
  <p:notesMasterIdLst>
    <p:notesMasterId r:id="rId7"/>
  </p:notesMasterIdLst>
  <p:sldIdLst>
    <p:sldId id="360" r:id="rId2"/>
    <p:sldId id="364" r:id="rId3"/>
    <p:sldId id="359" r:id="rId4"/>
    <p:sldId id="361" r:id="rId5"/>
    <p:sldId id="363" r:id="rId6"/>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D5D5D5"/>
    <a:srgbClr val="B0DAFF"/>
    <a:srgbClr val="B8D6FB"/>
    <a:srgbClr val="B4FFAC"/>
    <a:srgbClr val="FFC9A1"/>
    <a:srgbClr val="FFCC99"/>
    <a:srgbClr val="F2BF8F"/>
    <a:srgbClr val="F2C48A"/>
    <a:srgbClr val="FF8E00"/>
    <a:srgbClr val="FF6600"/>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horzBarState="maximized">
    <p:restoredLeft sz="16896" autoAdjust="0"/>
    <p:restoredTop sz="96880" autoAdjust="0"/>
  </p:normalViewPr>
  <p:slideViewPr>
    <p:cSldViewPr snapToGrid="0">
      <p:cViewPr>
        <p:scale>
          <a:sx n="70" d="100"/>
          <a:sy n="70" d="100"/>
        </p:scale>
        <p:origin x="-1928" y="-1352"/>
      </p:cViewPr>
      <p:guideLst>
        <p:guide orient="horz" pos="2160"/>
        <p:guide pos="2880"/>
      </p:guideLst>
    </p:cSldViewPr>
  </p:slideViewPr>
  <p:outlineViewPr>
    <p:cViewPr>
      <p:scale>
        <a:sx n="33" d="100"/>
        <a:sy n="33" d="100"/>
      </p:scale>
      <p:origin x="0" y="4290"/>
    </p:cViewPr>
  </p:outlineViewPr>
  <p:notesTextViewPr>
    <p:cViewPr>
      <p:scale>
        <a:sx n="100" d="100"/>
        <a:sy n="100" d="100"/>
      </p:scale>
      <p:origin x="0" y="0"/>
    </p:cViewPr>
  </p:notesTextViewPr>
  <p:sorterViewPr>
    <p:cViewPr>
      <p:scale>
        <a:sx n="66" d="100"/>
        <a:sy n="66" d="100"/>
      </p:scale>
      <p:origin x="0" y="208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printerSettings" Target="printerSettings/printerSettings1.bin"/><Relationship Id="rId4" Type="http://schemas.openxmlformats.org/officeDocument/2006/relationships/slide" Target="slides/slide3.xml"/><Relationship Id="rId10" Type="http://schemas.openxmlformats.org/officeDocument/2006/relationships/viewProps" Target="viewProps.xml"/><Relationship Id="rId5" Type="http://schemas.openxmlformats.org/officeDocument/2006/relationships/slide" Target="slides/slide4.xml"/><Relationship Id="rId7" Type="http://schemas.openxmlformats.org/officeDocument/2006/relationships/notesMaster" Target="notesMasters/notesMaster1.xml"/><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9" Type="http://schemas.openxmlformats.org/officeDocument/2006/relationships/presProps" Target="presProps.xml"/><Relationship Id="rId3" Type="http://schemas.openxmlformats.org/officeDocument/2006/relationships/slide" Target="slides/slide2.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3043343" cy="465455"/>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3324" tIns="46662" rIns="93324" bIns="46662" numCol="1" anchor="t" anchorCtr="0" compatLnSpc="1">
            <a:prstTxWarp prst="textNoShape">
              <a:avLst/>
            </a:prstTxWarp>
          </a:bodyPr>
          <a:lstStyle>
            <a:lvl1pPr>
              <a:defRPr sz="1200">
                <a:latin typeface="Arial" charset="0"/>
              </a:defRPr>
            </a:lvl1pPr>
          </a:lstStyle>
          <a:p>
            <a:pPr>
              <a:defRPr/>
            </a:pPr>
            <a:endParaRPr lang="en-US"/>
          </a:p>
        </p:txBody>
      </p:sp>
      <p:sp>
        <p:nvSpPr>
          <p:cNvPr id="27651" name="Rectangle 3"/>
          <p:cNvSpPr>
            <a:spLocks noGrp="1" noChangeArrowheads="1"/>
          </p:cNvSpPr>
          <p:nvPr>
            <p:ph type="dt" idx="1"/>
          </p:nvPr>
        </p:nvSpPr>
        <p:spPr bwMode="auto">
          <a:xfrm>
            <a:off x="3978132" y="0"/>
            <a:ext cx="3043343" cy="465455"/>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3324" tIns="46662" rIns="93324" bIns="46662" numCol="1" anchor="t" anchorCtr="0" compatLnSpc="1">
            <a:prstTxWarp prst="textNoShape">
              <a:avLst/>
            </a:prstTxWarp>
          </a:bodyPr>
          <a:lstStyle>
            <a:lvl1pPr algn="r">
              <a:defRPr sz="1200">
                <a:latin typeface="Arial" charset="0"/>
              </a:defRPr>
            </a:lvl1pPr>
          </a:lstStyle>
          <a:p>
            <a:pPr>
              <a:defRPr/>
            </a:pPr>
            <a:endParaRPr lang="en-US"/>
          </a:p>
        </p:txBody>
      </p:sp>
      <p:sp>
        <p:nvSpPr>
          <p:cNvPr id="39940"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rgbClr val="808080"/>
                  </a:outerShdw>
                </a:effectLst>
              </a14:hiddenEffects>
            </a:ext>
            <a:ext uri="{53640926-AAD7-44D8-BBD7-CCE9431645EC}">
              <a14:shadowObscured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1"/>
            </a:ext>
          </a:extLst>
        </p:spPr>
      </p:sp>
      <p:sp>
        <p:nvSpPr>
          <p:cNvPr id="27653" name="Rectangle 5"/>
          <p:cNvSpPr>
            <a:spLocks noGrp="1" noChangeArrowheads="1"/>
          </p:cNvSpPr>
          <p:nvPr>
            <p:ph type="body" sz="quarter" idx="3"/>
          </p:nvPr>
        </p:nvSpPr>
        <p:spPr bwMode="auto">
          <a:xfrm>
            <a:off x="702310" y="4421823"/>
            <a:ext cx="5618480" cy="4189095"/>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3324" tIns="46662" rIns="93324" bIns="4666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7654" name="Rectangle 6"/>
          <p:cNvSpPr>
            <a:spLocks noGrp="1" noChangeArrowheads="1"/>
          </p:cNvSpPr>
          <p:nvPr>
            <p:ph type="ftr" sz="quarter" idx="4"/>
          </p:nvPr>
        </p:nvSpPr>
        <p:spPr bwMode="auto">
          <a:xfrm>
            <a:off x="0" y="8842029"/>
            <a:ext cx="3043343" cy="465455"/>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3324" tIns="46662" rIns="93324" bIns="46662" numCol="1" anchor="b" anchorCtr="0" compatLnSpc="1">
            <a:prstTxWarp prst="textNoShape">
              <a:avLst/>
            </a:prstTxWarp>
          </a:bodyPr>
          <a:lstStyle>
            <a:lvl1pPr>
              <a:defRPr sz="1200">
                <a:latin typeface="Arial" charset="0"/>
              </a:defRPr>
            </a:lvl1pPr>
          </a:lstStyle>
          <a:p>
            <a:pPr>
              <a:defRPr/>
            </a:pPr>
            <a:endParaRPr lang="en-US"/>
          </a:p>
        </p:txBody>
      </p:sp>
      <p:sp>
        <p:nvSpPr>
          <p:cNvPr id="27655" name="Rectangle 7"/>
          <p:cNvSpPr>
            <a:spLocks noGrp="1" noChangeArrowheads="1"/>
          </p:cNvSpPr>
          <p:nvPr>
            <p:ph type="sldNum" sz="quarter" idx="5"/>
          </p:nvPr>
        </p:nvSpPr>
        <p:spPr bwMode="auto">
          <a:xfrm>
            <a:off x="3978132" y="8842029"/>
            <a:ext cx="3043343" cy="465455"/>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3324" tIns="46662" rIns="93324" bIns="46662" numCol="1" anchor="b" anchorCtr="0" compatLnSpc="1">
            <a:prstTxWarp prst="textNoShape">
              <a:avLst/>
            </a:prstTxWarp>
          </a:bodyPr>
          <a:lstStyle>
            <a:lvl1pPr algn="r">
              <a:defRPr sz="1200">
                <a:latin typeface="Arial" charset="0"/>
              </a:defRPr>
            </a:lvl1pPr>
          </a:lstStyle>
          <a:p>
            <a:pPr>
              <a:defRPr/>
            </a:pPr>
            <a:fld id="{B378963D-CC43-45E2-90FC-99CD45A70BF9}"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84525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1E67D9F-A388-400B-A3D6-8D7F48D7300C}"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930604378"/>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918F3C1-25C9-4613-9F45-36AF7D9EABC9}"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097165775"/>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DC2B5B-9E7F-4BE3-83FB-606D25E5A8EB}"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191647093"/>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73791EE-FCD1-4E53-A799-FE9459AF3FE9}"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53365458"/>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F1F0EF8-0F85-49AF-AD9D-7AAF874258AF}"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66940226"/>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89AF260-D772-4E93-A688-D11D486B9CAE}"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47715715"/>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12C6300-9E30-4953-AA3E-484C56856AED}"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478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CD4393E-CA35-47F8-B689-646464FF9C46}"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202937047"/>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4DFDF73-F9DC-44FF-9594-CAE573783506}"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74469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5529C75-DF85-4D9E-879A-3CCCE151C083}"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39405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E4DCDAE-7DB7-41B4-8D3B-9B839158CCDE}" type="slidenum">
              <a:rPr lang="en-US"/>
              <a:pPr>
                <a:defRPr/>
              </a:pPr>
              <a:t>‹#›</a:t>
            </a:fld>
            <a:endParaRPr lang="en-US"/>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40601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4" Type="http://schemas.openxmlformats.org/officeDocument/2006/relationships/slideLayout" Target="../slideLayouts/slideLayout4.xml"/><Relationship Id="rId10" Type="http://schemas.openxmlformats.org/officeDocument/2006/relationships/slideLayout" Target="../slideLayouts/slideLayout10.xml"/><Relationship Id="rId5" Type="http://schemas.openxmlformats.org/officeDocument/2006/relationships/slideLayout" Target="../slideLayouts/slideLayout5.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2"/>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charset="0"/>
              </a:defRPr>
            </a:lvl1pPr>
          </a:lstStyle>
          <a:p>
            <a:pPr>
              <a:defRPr/>
            </a:pPr>
            <a:fld id="{B7FF406E-186F-43C8-BFC1-93948142E0F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r:id="rId1"/>
    <p:sldLayoutId r:id="rId2"/>
    <p:sldLayoutId r:id="rId3"/>
    <p:sldLayoutId r:id="rId4"/>
    <p:sldLayoutId r:id="rId5"/>
    <p:sldLayoutId r:id="rId6"/>
    <p:sldLayoutId r:id="rId7"/>
    <p:sldLayoutId r:id="rId8"/>
    <p:sldLayoutId r:id="rId9"/>
    <p:sldLayoutId r:id="rId10"/>
    <p:sldLayoutId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w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508000" y="224291"/>
            <a:ext cx="8236858" cy="954995"/>
          </a:xfrm>
          <a:solidFill>
            <a:srgbClr val="D5D5D5"/>
          </a:solidFill>
          <a:ln w="57150" cmpd="sng">
            <a:solidFill>
              <a:schemeClr val="tx1"/>
            </a:solidFill>
          </a:ln>
        </p:spPr>
        <p:txBody>
          <a:bodyPr/>
          <a:lstStyle/>
          <a:p>
            <a:r>
              <a:rPr lang="en-US" sz="3200" dirty="0" smtClean="0">
                <a:solidFill>
                  <a:schemeClr val="tx1"/>
                </a:solidFill>
              </a:rPr>
              <a:t>The Three Levels of Development Planning </a:t>
            </a:r>
          </a:p>
        </p:txBody>
      </p:sp>
      <p:sp>
        <p:nvSpPr>
          <p:cNvPr id="4" name="Slide Number Placeholder 3"/>
          <p:cNvSpPr>
            <a:spLocks noGrp="1"/>
          </p:cNvSpPr>
          <p:nvPr>
            <p:ph type="sldNum" sz="quarter" idx="12"/>
          </p:nvPr>
        </p:nvSpPr>
        <p:spPr>
          <a:xfrm>
            <a:off x="457200" y="6245225"/>
            <a:ext cx="2133600" cy="476250"/>
          </a:xfrm>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fld id="{E2413631-F923-4011-86B9-D74B12767E0A}" type="slidenum">
              <a:rPr lang="en-US" smtClean="0"/>
              <a:pPr algn="l" eaLnBrk="1" hangingPunct="1"/>
              <a:t>1</a:t>
            </a:fld>
            <a:endParaRPr lang="en-US" smtClean="0"/>
          </a:p>
        </p:txBody>
      </p:sp>
      <p:sp>
        <p:nvSpPr>
          <p:cNvPr id="6" name="AutoShape 7"/>
          <p:cNvSpPr>
            <a:spLocks noChangeArrowheads="1"/>
          </p:cNvSpPr>
          <p:nvPr/>
        </p:nvSpPr>
        <p:spPr bwMode="auto">
          <a:xfrm rot="815907">
            <a:off x="4938995" y="5476782"/>
            <a:ext cx="3763991" cy="959276"/>
          </a:xfrm>
          <a:prstGeom prst="parallelogram">
            <a:avLst>
              <a:gd name="adj" fmla="val 93930"/>
            </a:avLst>
          </a:prstGeom>
          <a:solidFill>
            <a:srgbClr val="B4FFAC"/>
          </a:solidFill>
          <a:ln w="57150" cmpd="sng">
            <a:solidFill>
              <a:srgbClr val="008000"/>
            </a:solidFill>
            <a:miter lim="800000"/>
            <a:headEnd/>
            <a:tailEnd/>
          </a:ln>
          <a:effectLst/>
          <a:extLs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wrap="none" anchor="ctr"/>
          <a:lstStyle/>
          <a:p>
            <a:r>
              <a:rPr lang="en-US" sz="2000" b="1"/>
              <a:t> Small Area Plan</a:t>
            </a:r>
          </a:p>
        </p:txBody>
      </p:sp>
      <p:sp>
        <p:nvSpPr>
          <p:cNvPr id="7" name="AutoShape 8"/>
          <p:cNvSpPr>
            <a:spLocks noChangeArrowheads="1"/>
          </p:cNvSpPr>
          <p:nvPr/>
        </p:nvSpPr>
        <p:spPr bwMode="auto">
          <a:xfrm rot="815907">
            <a:off x="4943475" y="4619625"/>
            <a:ext cx="3733800" cy="993775"/>
          </a:xfrm>
          <a:prstGeom prst="parallelogram">
            <a:avLst>
              <a:gd name="adj" fmla="val 93930"/>
            </a:avLst>
          </a:prstGeom>
          <a:solidFill>
            <a:srgbClr val="B8D6FB"/>
          </a:solidFill>
          <a:ln w="57150" cmpd="sng">
            <a:solidFill>
              <a:srgbClr val="0000FF"/>
            </a:solidFill>
            <a:miter lim="800000"/>
            <a:headEnd/>
            <a:tailEnd/>
          </a:ln>
          <a:effectLst/>
          <a:extLs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wrap="none" anchor="ctr"/>
          <a:lstStyle/>
          <a:p>
            <a:r>
              <a:rPr lang="en-US" sz="2000" b="1"/>
              <a:t>    Zone / CDD</a:t>
            </a:r>
          </a:p>
        </p:txBody>
      </p:sp>
      <p:sp>
        <p:nvSpPr>
          <p:cNvPr id="8" name="AutoShape 9"/>
          <p:cNvSpPr>
            <a:spLocks noChangeArrowheads="1"/>
          </p:cNvSpPr>
          <p:nvPr/>
        </p:nvSpPr>
        <p:spPr bwMode="auto">
          <a:xfrm rot="815907">
            <a:off x="4989494" y="3788575"/>
            <a:ext cx="3733800" cy="1016807"/>
          </a:xfrm>
          <a:prstGeom prst="parallelogram">
            <a:avLst>
              <a:gd name="adj" fmla="val 94231"/>
            </a:avLst>
          </a:prstGeom>
          <a:solidFill>
            <a:srgbClr val="FFCC99"/>
          </a:solidFill>
          <a:ln w="57150" cmpd="sng">
            <a:solidFill>
              <a:srgbClr val="FF6600"/>
            </a:solidFill>
            <a:miter lim="800000"/>
            <a:headEnd/>
            <a:tailEnd/>
          </a:ln>
          <a:effectLst/>
          <a:extLs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wrap="none" anchor="ctr"/>
          <a:lstStyle/>
          <a:p>
            <a:r>
              <a:rPr lang="en-US" sz="2000" b="1"/>
              <a:t>    DSP / DSUP </a:t>
            </a:r>
          </a:p>
        </p:txBody>
      </p:sp>
      <p:grpSp>
        <p:nvGrpSpPr>
          <p:cNvPr id="9" name="Group 10"/>
          <p:cNvGrpSpPr>
            <a:grpSpLocks/>
          </p:cNvGrpSpPr>
          <p:nvPr/>
        </p:nvGrpSpPr>
        <p:grpSpPr bwMode="auto">
          <a:xfrm>
            <a:off x="5024770" y="1506481"/>
            <a:ext cx="3701103" cy="2267577"/>
            <a:chOff x="3280" y="816"/>
            <a:chExt cx="2172" cy="1524"/>
          </a:xfrm>
        </p:grpSpPr>
        <p:sp>
          <p:nvSpPr>
            <p:cNvPr id="10" name="Line 11"/>
            <p:cNvSpPr>
              <a:spLocks noChangeShapeType="1"/>
            </p:cNvSpPr>
            <p:nvPr/>
          </p:nvSpPr>
          <p:spPr bwMode="auto">
            <a:xfrm flipV="1">
              <a:off x="4388" y="2069"/>
              <a:ext cx="252" cy="271"/>
            </a:xfrm>
            <a:prstGeom prst="line">
              <a:avLst/>
            </a:prstGeom>
            <a:noFill/>
            <a:ln w="47625">
              <a:solidFill>
                <a:srgbClr val="FF6600"/>
              </a:solidFill>
              <a:round/>
              <a:headEnd type="oval" w="med" len="med"/>
              <a:tailEnd/>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a:lstStyle/>
            <a:p>
              <a:endParaRPr lang="en-US"/>
            </a:p>
          </p:txBody>
        </p:sp>
        <p:pic>
          <p:nvPicPr>
            <p:cNvPr id="11" name="Picture 12" descr="Presective looking north copy"/>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734" t="2702" r="31134" b="20764"/>
            <a:stretch>
              <a:fillRect/>
            </a:stretch>
          </p:blipFill>
          <p:spPr bwMode="auto">
            <a:xfrm>
              <a:off x="3280" y="816"/>
              <a:ext cx="2172" cy="1288"/>
            </a:xfrm>
            <a:prstGeom prst="rect">
              <a:avLst/>
            </a:prstGeom>
            <a:noFill/>
            <a:ln w="57150" cmpd="sng">
              <a:solidFill>
                <a:srgbClr val="FF6600"/>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grpSp>
      <p:grpSp>
        <p:nvGrpSpPr>
          <p:cNvPr id="12" name="Group 13"/>
          <p:cNvGrpSpPr>
            <a:grpSpLocks/>
          </p:cNvGrpSpPr>
          <p:nvPr/>
        </p:nvGrpSpPr>
        <p:grpSpPr bwMode="auto">
          <a:xfrm>
            <a:off x="362857" y="4394199"/>
            <a:ext cx="5007881" cy="2057400"/>
            <a:chOff x="96" y="2928"/>
            <a:chExt cx="3070" cy="1296"/>
          </a:xfrm>
        </p:grpSpPr>
        <p:sp>
          <p:nvSpPr>
            <p:cNvPr id="13" name="Line 14"/>
            <p:cNvSpPr>
              <a:spLocks noChangeShapeType="1"/>
            </p:cNvSpPr>
            <p:nvPr/>
          </p:nvSpPr>
          <p:spPr bwMode="auto">
            <a:xfrm flipH="1" flipV="1">
              <a:off x="2352" y="3552"/>
              <a:ext cx="814" cy="174"/>
            </a:xfrm>
            <a:prstGeom prst="line">
              <a:avLst/>
            </a:prstGeom>
            <a:noFill/>
            <a:ln w="47625">
              <a:solidFill>
                <a:srgbClr val="008000"/>
              </a:solidFill>
              <a:round/>
              <a:headEnd type="oval" w="med" len="med"/>
              <a:tailEnd/>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a:lstStyle/>
            <a:p>
              <a:endParaRPr lang="en-US"/>
            </a:p>
          </p:txBody>
        </p:sp>
        <p:grpSp>
          <p:nvGrpSpPr>
            <p:cNvPr id="14" name="Group 15"/>
            <p:cNvGrpSpPr>
              <a:grpSpLocks/>
            </p:cNvGrpSpPr>
            <p:nvPr/>
          </p:nvGrpSpPr>
          <p:grpSpPr bwMode="auto">
            <a:xfrm>
              <a:off x="96" y="2928"/>
              <a:ext cx="2400" cy="1296"/>
              <a:chOff x="96" y="96"/>
              <a:chExt cx="3120" cy="1680"/>
            </a:xfrm>
          </p:grpSpPr>
          <p:pic>
            <p:nvPicPr>
              <p:cNvPr id="15" name="Picture 16"/>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42210" t="5116" r="30653" b="65208"/>
              <a:stretch>
                <a:fillRect/>
              </a:stretch>
            </p:blipFill>
            <p:spPr bwMode="auto">
              <a:xfrm rot="5400000">
                <a:off x="1158" y="-294"/>
                <a:ext cx="1668" cy="2448"/>
              </a:xfrm>
              <a:prstGeom prst="rect">
                <a:avLst/>
              </a:prstGeom>
              <a:noFill/>
              <a:ln w="57150" cmpd="sng">
                <a:solidFill>
                  <a:srgbClr val="008000"/>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pic>
            <p:nvPicPr>
              <p:cNvPr id="16" name="Picture 17"/>
              <p:cNvPicPr>
                <a:picLocks noChangeAspect="1" noChangeArrowheads="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3084" t="6781" r="72923" b="55052"/>
              <a:stretch>
                <a:fillRect/>
              </a:stretch>
            </p:blipFill>
            <p:spPr bwMode="auto">
              <a:xfrm>
                <a:off x="96" y="96"/>
                <a:ext cx="787" cy="1680"/>
              </a:xfrm>
              <a:prstGeom prst="rect">
                <a:avLst/>
              </a:prstGeom>
              <a:noFill/>
              <a:ln w="57150" cmpd="sng">
                <a:solidFill>
                  <a:srgbClr val="008000"/>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grpSp>
      </p:grpSp>
      <p:grpSp>
        <p:nvGrpSpPr>
          <p:cNvPr id="17" name="Group 18"/>
          <p:cNvGrpSpPr>
            <a:grpSpLocks/>
          </p:cNvGrpSpPr>
          <p:nvPr/>
        </p:nvGrpSpPr>
        <p:grpSpPr bwMode="auto">
          <a:xfrm>
            <a:off x="522742" y="1691595"/>
            <a:ext cx="4902202" cy="3116263"/>
            <a:chOff x="375" y="1077"/>
            <a:chExt cx="3088" cy="1963"/>
          </a:xfrm>
        </p:grpSpPr>
        <p:sp>
          <p:nvSpPr>
            <p:cNvPr id="18" name="Line 19"/>
            <p:cNvSpPr>
              <a:spLocks noChangeShapeType="1"/>
            </p:cNvSpPr>
            <p:nvPr/>
          </p:nvSpPr>
          <p:spPr bwMode="auto">
            <a:xfrm flipH="1" flipV="1">
              <a:off x="1477" y="2091"/>
              <a:ext cx="1986" cy="949"/>
            </a:xfrm>
            <a:prstGeom prst="line">
              <a:avLst/>
            </a:prstGeom>
            <a:noFill/>
            <a:ln w="47625">
              <a:solidFill>
                <a:srgbClr val="0000FF"/>
              </a:solidFill>
              <a:round/>
              <a:headEnd type="oval" w="med" len="med"/>
              <a:tailEnd/>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noFill/>
                </a14:hiddenFill>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txBody>
            <a:bodyPr/>
            <a:lstStyle/>
            <a:p>
              <a:endParaRPr lang="en-US"/>
            </a:p>
          </p:txBody>
        </p:sp>
        <p:pic>
          <p:nvPicPr>
            <p:cNvPr id="19" name="Picture 20" descr="Site Plan in Aerial"/>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l="5374" t="11177" b="7983"/>
            <a:stretch>
              <a:fillRect/>
            </a:stretch>
          </p:blipFill>
          <p:spPr bwMode="auto">
            <a:xfrm>
              <a:off x="375" y="1077"/>
              <a:ext cx="2591" cy="1297"/>
            </a:xfrm>
            <a:prstGeom prst="rect">
              <a:avLst/>
            </a:prstGeom>
            <a:noFill/>
            <a:ln w="57150" cmpd="sng">
              <a:solidFill>
                <a:srgbClr val="0000FF"/>
              </a:solidFill>
              <a:miter lim="800000"/>
              <a:headEnd/>
              <a:tailEnd/>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1000" fill="hold"/>
                                        <p:tgtEl>
                                          <p:spTgt spid="7"/>
                                        </p:tgtEl>
                                        <p:attrNameLst>
                                          <p:attrName>ppt_x</p:attrName>
                                        </p:attrNameLst>
                                      </p:cBhvr>
                                      <p:tavLst>
                                        <p:tav tm="0">
                                          <p:val>
                                            <p:strVal val="0-#ppt_w/2"/>
                                          </p:val>
                                        </p:tav>
                                        <p:tav tm="100000">
                                          <p:val>
                                            <p:strVal val="#ppt_x"/>
                                          </p:val>
                                        </p:tav>
                                      </p:tavLst>
                                    </p:anim>
                                    <p:anim calcmode="lin" valueType="num">
                                      <p:cBhvr additive="base">
                                        <p:cTn id="14" dur="1000" fill="hold"/>
                                        <p:tgtEl>
                                          <p:spTgt spid="7"/>
                                        </p:tgtEl>
                                        <p:attrNameLst>
                                          <p:attrName>ppt_y</p:attrName>
                                        </p:attrNameLst>
                                      </p:cBhvr>
                                      <p:tavLst>
                                        <p:tav tm="0">
                                          <p:val>
                                            <p:strVal val="#ppt_y"/>
                                          </p:val>
                                        </p:tav>
                                        <p:tav tm="100000">
                                          <p:val>
                                            <p:strVal val="#ppt_y"/>
                                          </p:val>
                                        </p:tav>
                                      </p:tavLst>
                                    </p:anim>
                                  </p:childTnLst>
                                </p:cTn>
                              </p:par>
                            </p:childTnLst>
                          </p:cTn>
                        </p:par>
                        <p:par>
                          <p:cTn id="15" fill="hold">
                            <p:stCondLst>
                              <p:cond delay="2000"/>
                            </p:stCondLst>
                            <p:childTnLst>
                              <p:par>
                                <p:cTn id="16" presetID="2" presetClass="entr" presetSubtype="9"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1000" fill="hold"/>
                                        <p:tgtEl>
                                          <p:spTgt spid="8"/>
                                        </p:tgtEl>
                                        <p:attrNameLst>
                                          <p:attrName>ppt_x</p:attrName>
                                        </p:attrNameLst>
                                      </p:cBhvr>
                                      <p:tavLst>
                                        <p:tav tm="0">
                                          <p:val>
                                            <p:strVal val="0-#ppt_w/2"/>
                                          </p:val>
                                        </p:tav>
                                        <p:tav tm="100000">
                                          <p:val>
                                            <p:strVal val="#ppt_x"/>
                                          </p:val>
                                        </p:tav>
                                      </p:tavLst>
                                    </p:anim>
                                    <p:anim calcmode="lin" valueType="num">
                                      <p:cBhvr additive="base">
                                        <p:cTn id="19" dur="1000" fill="hold"/>
                                        <p:tgtEl>
                                          <p:spTgt spid="8"/>
                                        </p:tgtEl>
                                        <p:attrNameLst>
                                          <p:attrName>ppt_y</p:attrName>
                                        </p:attrNameLst>
                                      </p:cBhvr>
                                      <p:tavLst>
                                        <p:tav tm="0">
                                          <p:val>
                                            <p:strVal val="0-#ppt_h/2"/>
                                          </p:val>
                                        </p:tav>
                                        <p:tav tm="100000">
                                          <p:val>
                                            <p:strVal val="#ppt_y"/>
                                          </p:val>
                                        </p:tav>
                                      </p:tavLst>
                                    </p:anim>
                                  </p:childTnLst>
                                </p:cTn>
                              </p:par>
                            </p:childTnLst>
                          </p:cTn>
                        </p:par>
                        <p:par>
                          <p:cTn id="20" fill="hold">
                            <p:stCondLst>
                              <p:cond delay="3000"/>
                            </p:stCondLst>
                            <p:childTnLst>
                              <p:par>
                                <p:cTn id="21" presetID="26" presetClass="emph" presetSubtype="0" fill="hold" grpId="1" nodeType="afterEffect">
                                  <p:stCondLst>
                                    <p:cond delay="0"/>
                                  </p:stCondLst>
                                  <p:childTnLst>
                                    <p:animEffect transition="out" filter="fade">
                                      <p:cBhvr>
                                        <p:cTn id="22" dur="1000" tmFilter="0, 0; .2, .5; .8, .5; 1, 0"/>
                                        <p:tgtEl>
                                          <p:spTgt spid="6"/>
                                        </p:tgtEl>
                                      </p:cBhvr>
                                    </p:animEffect>
                                    <p:animScale>
                                      <p:cBhvr>
                                        <p:cTn id="23" dur="500" autoRev="1" fill="hold"/>
                                        <p:tgtEl>
                                          <p:spTgt spid="6"/>
                                        </p:tgtEl>
                                      </p:cBhvr>
                                      <p:by x="105000" y="105000"/>
                                    </p:animScale>
                                  </p:childTnLst>
                                </p:cTn>
                              </p:par>
                              <p:par>
                                <p:cTn id="24" presetID="53" presetClass="entr" presetSubtype="0"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1000" fill="hold"/>
                                        <p:tgtEl>
                                          <p:spTgt spid="12"/>
                                        </p:tgtEl>
                                        <p:attrNameLst>
                                          <p:attrName>ppt_w</p:attrName>
                                        </p:attrNameLst>
                                      </p:cBhvr>
                                      <p:tavLst>
                                        <p:tav tm="0">
                                          <p:val>
                                            <p:fltVal val="0"/>
                                          </p:val>
                                        </p:tav>
                                        <p:tav tm="100000">
                                          <p:val>
                                            <p:strVal val="#ppt_w"/>
                                          </p:val>
                                        </p:tav>
                                      </p:tavLst>
                                    </p:anim>
                                    <p:anim calcmode="lin" valueType="num">
                                      <p:cBhvr>
                                        <p:cTn id="27" dur="1000" fill="hold"/>
                                        <p:tgtEl>
                                          <p:spTgt spid="12"/>
                                        </p:tgtEl>
                                        <p:attrNameLst>
                                          <p:attrName>ppt_h</p:attrName>
                                        </p:attrNameLst>
                                      </p:cBhvr>
                                      <p:tavLst>
                                        <p:tav tm="0">
                                          <p:val>
                                            <p:fltVal val="0"/>
                                          </p:val>
                                        </p:tav>
                                        <p:tav tm="100000">
                                          <p:val>
                                            <p:strVal val="#ppt_h"/>
                                          </p:val>
                                        </p:tav>
                                      </p:tavLst>
                                    </p:anim>
                                    <p:animEffect transition="in" filter="fade">
                                      <p:cBhvr>
                                        <p:cTn id="28" dur="1000"/>
                                        <p:tgtEl>
                                          <p:spTgt spid="12"/>
                                        </p:tgtEl>
                                      </p:cBhvr>
                                    </p:animEffect>
                                  </p:childTnLst>
                                </p:cTn>
                              </p:par>
                            </p:childTnLst>
                          </p:cTn>
                        </p:par>
                      </p:childTnLst>
                    </p:cTn>
                  </p:par>
                  <p:par>
                    <p:cTn id="29" fill="hold">
                      <p:stCondLst>
                        <p:cond delay="indefinite"/>
                      </p:stCondLst>
                      <p:childTnLst>
                        <p:par>
                          <p:cTn id="30" fill="hold">
                            <p:stCondLst>
                              <p:cond delay="0"/>
                            </p:stCondLst>
                            <p:childTnLst>
                              <p:par>
                                <p:cTn id="31" presetID="26" presetClass="emph" presetSubtype="0" fill="hold" grpId="1" nodeType="clickEffect">
                                  <p:stCondLst>
                                    <p:cond delay="0"/>
                                  </p:stCondLst>
                                  <p:childTnLst>
                                    <p:animEffect transition="out" filter="fade">
                                      <p:cBhvr>
                                        <p:cTn id="32" dur="1000" tmFilter="0, 0; .2, .5; .8, .5; 1, 0"/>
                                        <p:tgtEl>
                                          <p:spTgt spid="7"/>
                                        </p:tgtEl>
                                      </p:cBhvr>
                                    </p:animEffect>
                                    <p:animScale>
                                      <p:cBhvr>
                                        <p:cTn id="33" dur="500" autoRev="1" fill="hold"/>
                                        <p:tgtEl>
                                          <p:spTgt spid="7"/>
                                        </p:tgtEl>
                                      </p:cBhvr>
                                      <p:by x="105000" y="105000"/>
                                    </p:animScale>
                                  </p:childTnLst>
                                </p:cTn>
                              </p:par>
                              <p:par>
                                <p:cTn id="34" presetID="53"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1000" fill="hold"/>
                                        <p:tgtEl>
                                          <p:spTgt spid="17"/>
                                        </p:tgtEl>
                                        <p:attrNameLst>
                                          <p:attrName>ppt_w</p:attrName>
                                        </p:attrNameLst>
                                      </p:cBhvr>
                                      <p:tavLst>
                                        <p:tav tm="0">
                                          <p:val>
                                            <p:fltVal val="0"/>
                                          </p:val>
                                        </p:tav>
                                        <p:tav tm="100000">
                                          <p:val>
                                            <p:strVal val="#ppt_w"/>
                                          </p:val>
                                        </p:tav>
                                      </p:tavLst>
                                    </p:anim>
                                    <p:anim calcmode="lin" valueType="num">
                                      <p:cBhvr>
                                        <p:cTn id="37" dur="1000" fill="hold"/>
                                        <p:tgtEl>
                                          <p:spTgt spid="17"/>
                                        </p:tgtEl>
                                        <p:attrNameLst>
                                          <p:attrName>ppt_h</p:attrName>
                                        </p:attrNameLst>
                                      </p:cBhvr>
                                      <p:tavLst>
                                        <p:tav tm="0">
                                          <p:val>
                                            <p:fltVal val="0"/>
                                          </p:val>
                                        </p:tav>
                                        <p:tav tm="100000">
                                          <p:val>
                                            <p:strVal val="#ppt_h"/>
                                          </p:val>
                                        </p:tav>
                                      </p:tavLst>
                                    </p:anim>
                                    <p:animEffect transition="in" filter="fade">
                                      <p:cBhvr>
                                        <p:cTn id="38" dur="10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26" presetClass="emph" presetSubtype="0" fill="hold" grpId="1" nodeType="clickEffect">
                                  <p:stCondLst>
                                    <p:cond delay="0"/>
                                  </p:stCondLst>
                                  <p:childTnLst>
                                    <p:animEffect transition="out" filter="fade">
                                      <p:cBhvr>
                                        <p:cTn id="42" dur="1000" tmFilter="0, 0; .2, .5; .8, .5; 1, 0"/>
                                        <p:tgtEl>
                                          <p:spTgt spid="8"/>
                                        </p:tgtEl>
                                      </p:cBhvr>
                                    </p:animEffect>
                                    <p:animScale>
                                      <p:cBhvr>
                                        <p:cTn id="43" dur="500" autoRev="1" fill="hold"/>
                                        <p:tgtEl>
                                          <p:spTgt spid="8"/>
                                        </p:tgtEl>
                                      </p:cBhvr>
                                      <p:by x="105000" y="105000"/>
                                    </p:animScale>
                                  </p:childTnLst>
                                </p:cTn>
                              </p:par>
                              <p:par>
                                <p:cTn id="44" presetID="53" presetClass="entr" presetSubtype="0"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p:cTn id="46" dur="1000" fill="hold"/>
                                        <p:tgtEl>
                                          <p:spTgt spid="9"/>
                                        </p:tgtEl>
                                        <p:attrNameLst>
                                          <p:attrName>ppt_w</p:attrName>
                                        </p:attrNameLst>
                                      </p:cBhvr>
                                      <p:tavLst>
                                        <p:tav tm="0">
                                          <p:val>
                                            <p:fltVal val="0"/>
                                          </p:val>
                                        </p:tav>
                                        <p:tav tm="100000">
                                          <p:val>
                                            <p:strVal val="#ppt_w"/>
                                          </p:val>
                                        </p:tav>
                                      </p:tavLst>
                                    </p:anim>
                                    <p:anim calcmode="lin" valueType="num">
                                      <p:cBhvr>
                                        <p:cTn id="47" dur="1000" fill="hold"/>
                                        <p:tgtEl>
                                          <p:spTgt spid="9"/>
                                        </p:tgtEl>
                                        <p:attrNameLst>
                                          <p:attrName>ppt_h</p:attrName>
                                        </p:attrNameLst>
                                      </p:cBhvr>
                                      <p:tavLst>
                                        <p:tav tm="0">
                                          <p:val>
                                            <p:fltVal val="0"/>
                                          </p:val>
                                        </p:tav>
                                        <p:tav tm="100000">
                                          <p:val>
                                            <p:strVal val="#ppt_h"/>
                                          </p:val>
                                        </p:tav>
                                      </p:tavLst>
                                    </p:anim>
                                    <p:animEffect transition="in" filter="fade">
                                      <p:cBhvr>
                                        <p:cTn id="4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712560" y="253999"/>
            <a:ext cx="7772400" cy="834571"/>
          </a:xfrm>
          <a:solidFill>
            <a:srgbClr val="B6F2AE"/>
          </a:solidFill>
          <a:ln w="57150" cmpd="sng">
            <a:solidFill>
              <a:srgbClr val="008000"/>
            </a:solidFill>
          </a:ln>
        </p:spPr>
        <p:txBody>
          <a:bodyPr/>
          <a:lstStyle/>
          <a:p>
            <a:r>
              <a:rPr lang="en-US" sz="3600" dirty="0" smtClean="0">
                <a:solidFill>
                  <a:schemeClr val="tx1"/>
                </a:solidFill>
              </a:rPr>
              <a:t>Small Area Plans</a:t>
            </a:r>
          </a:p>
        </p:txBody>
      </p:sp>
      <p:sp>
        <p:nvSpPr>
          <p:cNvPr id="4" name="TextBox 3"/>
          <p:cNvSpPr txBox="1"/>
          <p:nvPr/>
        </p:nvSpPr>
        <p:spPr>
          <a:xfrm>
            <a:off x="762000" y="1650999"/>
            <a:ext cx="7765143" cy="4247317"/>
          </a:xfrm>
          <a:prstGeom prst="rect">
            <a:avLst/>
          </a:prstGeom>
          <a:noFill/>
        </p:spPr>
        <p:txBody>
          <a:bodyPr wrap="square" rtlCol="0">
            <a:spAutoFit/>
          </a:bodyPr>
          <a:lstStyle/>
          <a:p>
            <a:r>
              <a:t>The</a:t>
            </a:r>
            <a:r>
              <a:rPr lang="en-US"/>
              <a:t> Consolidated </a:t>
            </a:r>
            <a:r>
              <a:t>Master Plan is </a:t>
            </a:r>
            <a:r>
              <a:rPr lang="en-US"/>
              <a:t>comprised </a:t>
            </a:r>
            <a:r>
              <a:t>of </a:t>
            </a:r>
            <a:r>
              <a:rPr lang="en-US"/>
              <a:t>fifteen</a:t>
            </a:r>
            <a:r>
              <a:t> Small Area Plans</a:t>
            </a:r>
            <a:r>
              <a:rPr lang="en-US"/>
              <a:t> (SAPs) that describe the vision for every </a:t>
            </a:r>
            <a:r>
              <a:t>neighborhood </a:t>
            </a:r>
            <a:r>
              <a:rPr lang="en-US"/>
              <a:t>in</a:t>
            </a:r>
            <a:r>
              <a:t> the City</a:t>
            </a:r>
            <a:r>
              <a:rPr lang="en-US"/>
              <a:t>.  It also includes chapters on</a:t>
            </a:r>
            <a:r>
              <a:t> topics of citywide relevanc</a:t>
            </a:r>
            <a:r>
              <a:rPr lang="en-US"/>
              <a:t>e</a:t>
            </a:r>
            <a:r>
              <a:t>, such as </a:t>
            </a:r>
            <a:r>
              <a:rPr lang="en-US"/>
              <a:t>Transportation, Open Space, </a:t>
            </a:r>
            <a:r>
              <a:t>Historic Preservation, </a:t>
            </a:r>
            <a:r>
              <a:rPr lang="en-US"/>
              <a:t>and </a:t>
            </a:r>
            <a:r>
              <a:t>Urban Design. </a:t>
            </a:r>
            <a:endParaRPr lang="en-US"/>
          </a:p>
          <a:p>
            <a:endParaRPr lang="en-US"/>
          </a:p>
          <a:p>
            <a:r>
              <a:t>The </a:t>
            </a:r>
            <a:r>
              <a:rPr lang="en-US"/>
              <a:t>Consolidated </a:t>
            </a:r>
            <a:r>
              <a:t>Master Plan was adopted by the City Council on June 24, 1992</a:t>
            </a:r>
            <a:r>
              <a:rPr lang="en-US"/>
              <a:t>.  Thirteen of the fifteen SAPs have been amended and/or updated in the past decade.  The Alexandria West SAP in which the vast majority of the Beauregard Corridor Planning Area is located is one of the two oldest SAPs still in effect, having last been amended in 1999.</a:t>
            </a:r>
          </a:p>
          <a:p>
            <a:endParaRPr lang="en-US"/>
          </a:p>
          <a:p>
            <a:r>
              <a:rPr lang="en-US" smtClean="0"/>
              <a:t>These fifteen SAPs describe the aspirations for land use, commercial and retail services, transportation, residential income mix, building scale, road net, open space, mixed-use development, etc., for every neighborhood in the City.  As such, SAPs serve as a guide for zoning.</a:t>
            </a:r>
            <a:r>
              <a:rPr lang="en-US"/>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712560" y="260578"/>
            <a:ext cx="7772400" cy="864279"/>
          </a:xfrm>
          <a:solidFill>
            <a:srgbClr val="B0DAFF"/>
          </a:solidFill>
          <a:ln w="57150" cmpd="sng">
            <a:solidFill>
              <a:srgbClr val="0000FF"/>
            </a:solidFill>
          </a:ln>
        </p:spPr>
        <p:txBody>
          <a:bodyPr/>
          <a:lstStyle/>
          <a:p>
            <a:r>
              <a:rPr lang="en-US" sz="3600" dirty="0" smtClean="0">
                <a:solidFill>
                  <a:schemeClr val="tx1"/>
                </a:solidFill>
              </a:rPr>
              <a:t>Zones &amp; CDDs</a:t>
            </a:r>
          </a:p>
        </p:txBody>
      </p:sp>
      <p:sp>
        <p:nvSpPr>
          <p:cNvPr id="6" name="TextBox 5"/>
          <p:cNvSpPr txBox="1"/>
          <p:nvPr/>
        </p:nvSpPr>
        <p:spPr>
          <a:xfrm>
            <a:off x="544286" y="1288144"/>
            <a:ext cx="8218714" cy="5427884"/>
          </a:xfrm>
          <a:prstGeom prst="rect">
            <a:avLst/>
          </a:prstGeom>
          <a:noFill/>
        </p:spPr>
        <p:txBody>
          <a:bodyPr wrap="square" rtlCol="0">
            <a:spAutoFit/>
          </a:bodyPr>
          <a:lstStyle/>
          <a:p>
            <a:r>
              <a:rPr lang="en-US" b="1"/>
              <a:t>ZONES</a:t>
            </a:r>
            <a:r>
              <a:rPr lang="en-US"/>
              <a:t>:  Every parcel of land comprising the City of Alexandria is located in either a (1) Residential; (2) Commercial, Office and Industrial; (3) Mixed Use; or (4) Special Use Zone.  Detailed descriptions of what uses and structures can and cannot be located in the numerous sub-categories of each of these zones are contained in the Zoning Ordinance that was enacted by City Council “to promote the health, safety and welfare of the residents of the City of Alexandria and to implement the Consolidated Master Plan of the city.”</a:t>
            </a:r>
          </a:p>
          <a:p>
            <a:endParaRPr lang="en-US"/>
          </a:p>
          <a:p>
            <a:r>
              <a:rPr lang="en-US" b="1"/>
              <a:t>CDDs:  </a:t>
            </a:r>
            <a:r>
              <a:rPr lang="en-US"/>
              <a:t>The Coordinated Development District (CDD) is a type of Mixed Use Zone that is used in areas of of the City that are of such size or situation “as to have significant development related impacts on the city as a whole or major portions thereof and in order to promote development consistent with the Master Plan.  A site zoned CDD is intended for a mixture of uses to include office, residential, retail, hotel and other uses with appropriate open space and recreational amenities to serve the project users and residents of the city.  A CDD zone is intended to encourage land assemblage and/or cooperation and joint planning where there are multiple owners in the CDD zoned area.”  There are currently 18 CDDs in the City.  Virtually all of the land in the BCPA west of I-395 is in CDD #4 (Winkler Tract).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689429" y="224292"/>
            <a:ext cx="7795531" cy="773565"/>
          </a:xfrm>
          <a:solidFill>
            <a:srgbClr val="FFC9A1"/>
          </a:solidFill>
          <a:ln w="57150" cmpd="sng">
            <a:solidFill>
              <a:srgbClr val="FF6600"/>
            </a:solidFill>
          </a:ln>
        </p:spPr>
        <p:txBody>
          <a:bodyPr/>
          <a:lstStyle/>
          <a:p>
            <a:r>
              <a:rPr lang="en-US" sz="3600" dirty="0" smtClean="0">
                <a:solidFill>
                  <a:schemeClr val="tx1"/>
                </a:solidFill>
              </a:rPr>
              <a:t>DSPs &amp; DSUPs</a:t>
            </a:r>
          </a:p>
        </p:txBody>
      </p:sp>
      <p:sp>
        <p:nvSpPr>
          <p:cNvPr id="4" name="TextBox 3"/>
          <p:cNvSpPr txBox="1"/>
          <p:nvPr/>
        </p:nvSpPr>
        <p:spPr>
          <a:xfrm>
            <a:off x="217714" y="1124857"/>
            <a:ext cx="8690429" cy="5909311"/>
          </a:xfrm>
          <a:prstGeom prst="rect">
            <a:avLst/>
          </a:prstGeom>
          <a:noFill/>
        </p:spPr>
        <p:txBody>
          <a:bodyPr wrap="square" rtlCol="0">
            <a:spAutoFit/>
          </a:bodyPr>
          <a:lstStyle/>
          <a:p>
            <a:r>
              <a:rPr lang="en-US" b="1"/>
              <a:t>DEVELOPMENT SITE PLAN (DSP):  </a:t>
            </a:r>
            <a:r>
              <a:rPr lang="en-US"/>
              <a:t>A DSP is required in all zones for any development that contains three or more dwelling units, a building or addition that is 3.000 sq. ft. or larger, parking lots with five or more parking spaces, a building addition that is 1/3 or more of the existing gross square footage of the building, or development that meets other criteria listed in Section 11-400 of the Zoning Ordinance.  DSPs contain specific information about building location and elevations, landscaping, lighting, open space, and other site amenities.  DSPs are approved or denied by the Planning Commission.  DSPs do not require review by the City Council.</a:t>
            </a:r>
          </a:p>
          <a:p>
            <a:endParaRPr lang="en-US"/>
          </a:p>
          <a:p>
            <a:r>
              <a:rPr lang="en-US" b="1"/>
              <a:t>DEVELOPMENT SPECIAL USE PERMIT (DSUP):</a:t>
            </a:r>
            <a:r>
              <a:rPr lang="en-US"/>
              <a:t>  A DSUP is required in all zones for any development that requires a site plan and specifically requires a DSUP for the type of land use requested; and for development that is requesting a parking reduction; a modification to the yard, landscape, or open space requirements; increased building height; increased Floor Area Ration (FAR); or meet other special criteria listed under the applicable zone in the Zoning Ordinance.  DSUPs contain information similar to that found in DSPs, but in greater detail.  The Planning Commission considers requests for DSUPs at public hearings and forwards a recommendation for approval or denial to the City Council.  The City Council then considerd that recommendation and either approves or denies DSUPs.   </a:t>
            </a:r>
            <a:r>
              <a:rPr lang="en-US" b="1"/>
              <a:t>   </a:t>
            </a:r>
          </a:p>
          <a:p>
            <a:endParaRPr lang="en-US"/>
          </a:p>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712560" y="224292"/>
            <a:ext cx="7772400" cy="773565"/>
          </a:xfrm>
          <a:solidFill>
            <a:srgbClr val="FFC9A1"/>
          </a:solidFill>
          <a:ln w="57150" cmpd="sng">
            <a:solidFill>
              <a:srgbClr val="FF6600"/>
            </a:solidFill>
          </a:ln>
        </p:spPr>
        <p:txBody>
          <a:bodyPr/>
          <a:lstStyle/>
          <a:p>
            <a:r>
              <a:rPr lang="en-US" sz="3600" dirty="0" smtClean="0">
                <a:solidFill>
                  <a:schemeClr val="tx1"/>
                </a:solidFill>
              </a:rPr>
              <a:t>From DSP/DSUP to Completion</a:t>
            </a:r>
          </a:p>
        </p:txBody>
      </p:sp>
      <p:pic>
        <p:nvPicPr>
          <p:cNvPr id="5" name="Picture 2"/>
          <p:cNvPicPr>
            <a:picLocks noChangeAspect="1" noChangeArrowheads="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839323" y="1151069"/>
            <a:ext cx="2934822" cy="5334854"/>
          </a:xfrm>
          <a:prstGeom prst="rect">
            <a:avLst/>
          </a:prstGeom>
          <a:noFill/>
          <a:ln>
            <a:noFill/>
          </a:ln>
          <a:effectLst/>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chemeClr val="accent1"/>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chemeClr val="tx1"/>
                </a:solidFill>
                <a:miter lim="800000"/>
                <a:headEnd/>
                <a:tailEnd/>
              </a14:hiddenLine>
            </a:ext>
            <a:ext uri="{AF507438-7753-43E0-B8FC-AC1667EBCBE1}">
              <a14:hiddenEffects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effectLst>
                  <a:outerShdw dist="35921" dir="2700000" algn="ctr" rotWithShape="0">
                    <a:schemeClr val="bg2"/>
                  </a:outerShdw>
                </a:effectLst>
              </a14:hiddenEffects>
            </a:ext>
          </a:extLst>
        </p:spPr>
      </p:pic>
      <p:sp>
        <p:nvSpPr>
          <p:cNvPr id="9" name="TextBox 8"/>
          <p:cNvSpPr txBox="1"/>
          <p:nvPr/>
        </p:nvSpPr>
        <p:spPr>
          <a:xfrm>
            <a:off x="471713" y="1106715"/>
            <a:ext cx="5134429" cy="6170436"/>
          </a:xfrm>
          <a:prstGeom prst="rect">
            <a:avLst/>
          </a:prstGeom>
          <a:noFill/>
        </p:spPr>
        <p:txBody>
          <a:bodyPr wrap="square" rtlCol="0">
            <a:spAutoFit/>
          </a:bodyPr>
          <a:lstStyle/>
          <a:p>
            <a:r>
              <a:rPr lang="en-US" sz="2400" dirty="0" smtClean="0"/>
              <a:t>The final “layer” of the </a:t>
            </a:r>
            <a:r>
              <a:rPr lang="en-US" sz="2400" dirty="0"/>
              <a:t>development process is </a:t>
            </a:r>
            <a:r>
              <a:rPr lang="en-US" sz="2400" dirty="0" smtClean="0"/>
              <a:t>comprised of five </a:t>
            </a:r>
            <a:r>
              <a:rPr lang="en-US" sz="2400" dirty="0"/>
              <a:t>Phases.</a:t>
            </a:r>
          </a:p>
          <a:p>
            <a:r>
              <a:rPr lang="en-US" sz="2400" dirty="0"/>
              <a:t> </a:t>
            </a:r>
          </a:p>
          <a:p>
            <a:r>
              <a:rPr lang="en-US" sz="2400" dirty="0" smtClean="0"/>
              <a:t>Phases 1, 2, and 3 involve the conceptual, preliminary and final reviews of the DSP/DSUP.  These three Phases involve extensive interaction with the community and can take from 12 to 18 months to complete.</a:t>
            </a:r>
          </a:p>
          <a:p>
            <a:endParaRPr lang="en-US" sz="2400" dirty="0" smtClean="0"/>
          </a:p>
          <a:p>
            <a:r>
              <a:rPr lang="en-US" sz="2400" dirty="0" smtClean="0"/>
              <a:t>Phases 4 and 5 involve City Departments and can take anywhere from several months to many years to complete. </a:t>
            </a:r>
          </a:p>
          <a:p>
            <a:pPr marL="457200" indent="-457200">
              <a:defRPr/>
            </a:pPr>
            <a:r>
              <a:rPr lang="en-US" sz="2200" dirty="0" smtClean="0"/>
              <a:t> </a:t>
            </a:r>
          </a:p>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2219</TotalTime>
  <Words>821</Words>
  <Application>Microsoft Office PowerPoint</Application>
  <PresentationFormat>On-screen Show (4:3)</PresentationFormat>
  <Paragraphs>26</Paragraphs>
  <Slides>5</Slides>
  <Notes>0</Notes>
  <HiddenSlides>0</HiddenSlides>
  <MMClips>0</MMClips>
  <ScaleCrop>false</ScaleCrop>
  <HeadingPairs>
    <vt:vector size="4" baseType="variant">
      <vt:variant>
        <vt:lpstr>Design Template</vt:lpstr>
      </vt:variant>
      <vt:variant>
        <vt:i4>1</vt:i4>
      </vt:variant>
      <vt:variant>
        <vt:lpstr>Slide Titles</vt:lpstr>
      </vt:variant>
      <vt:variant>
        <vt:i4>5</vt:i4>
      </vt:variant>
    </vt:vector>
  </HeadingPairs>
  <TitlesOfParts>
    <vt:vector size="6" baseType="lpstr">
      <vt:lpstr>Default Design</vt:lpstr>
      <vt:lpstr>The Three Levels of Development Planning </vt:lpstr>
      <vt:lpstr>Small Area Plans</vt:lpstr>
      <vt:lpstr>Zones &amp; CDDs</vt:lpstr>
      <vt:lpstr>DSPs &amp; DSUPs</vt:lpstr>
      <vt:lpstr>From DSP/DSUP to Completion</vt:lpstr>
    </vt:vector>
  </TitlesOfParts>
  <Company> </Company>
  <LinksUpToDate>false</LinksUpToDate>
  <SharedDoc>false</SharedDoc>
  <HyperlinksChanged>false</HyperlinksChanged>
  <AppVersion>12.0001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Global Picture</dc:title>
  <dc:creator>craffert</dc:creator>
  <cp:lastModifiedBy>Donna Fossum</cp:lastModifiedBy>
  <cp:revision>171</cp:revision>
  <dcterms:created xsi:type="dcterms:W3CDTF">2011-05-31T16:39:41Z</dcterms:created>
  <dcterms:modified xsi:type="dcterms:W3CDTF">2011-05-31T16:48:11Z</dcterms:modified>
</cp:coreProperties>
</file>